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5"/>
  </p:notesMasterIdLst>
  <p:sldIdLst>
    <p:sldId id="256" r:id="rId5"/>
    <p:sldId id="257" r:id="rId6"/>
    <p:sldId id="259" r:id="rId7"/>
    <p:sldId id="264" r:id="rId8"/>
    <p:sldId id="265" r:id="rId9"/>
    <p:sldId id="698" r:id="rId10"/>
    <p:sldId id="699" r:id="rId11"/>
    <p:sldId id="700" r:id="rId12"/>
    <p:sldId id="261" r:id="rId13"/>
    <p:sldId id="287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0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isulu" initials="A" lastIdx="1" clrIdx="0">
    <p:extLst>
      <p:ext uri="{19B8F6BF-5375-455C-9EA6-DF929625EA0E}">
        <p15:presenceInfo xmlns:p15="http://schemas.microsoft.com/office/powerpoint/2012/main" userId="a08ffbde998edb7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DCF0"/>
    <a:srgbClr val="2F4E75"/>
    <a:srgbClr val="275791"/>
    <a:srgbClr val="6184AE"/>
    <a:srgbClr val="4E5C61"/>
    <a:srgbClr val="917E72"/>
    <a:srgbClr val="F6B693"/>
    <a:srgbClr val="A7A8A8"/>
    <a:srgbClr val="B8B7B6"/>
    <a:srgbClr val="A1A0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599" autoAdjust="0"/>
  </p:normalViewPr>
  <p:slideViewPr>
    <p:cSldViewPr snapToGrid="0" snapToObjects="1">
      <p:cViewPr varScale="1">
        <p:scale>
          <a:sx n="61" d="100"/>
          <a:sy n="61" d="100"/>
        </p:scale>
        <p:origin x="34" y="317"/>
      </p:cViewPr>
      <p:guideLst>
        <p:guide orient="horz" pos="2160"/>
        <p:guide pos="290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kola Orlic" userId="647bfcdd-2a92-41a2-82c5-2d0a7a940c78" providerId="ADAL" clId="{278C507F-534F-4077-81AC-798EC75DF01B}"/>
    <pc:docChg chg="custSel modSld">
      <pc:chgData name="Nikola Orlic" userId="647bfcdd-2a92-41a2-82c5-2d0a7a940c78" providerId="ADAL" clId="{278C507F-534F-4077-81AC-798EC75DF01B}" dt="2025-10-28T17:27:21.553" v="45" actId="1035"/>
      <pc:docMkLst>
        <pc:docMk/>
      </pc:docMkLst>
      <pc:sldChg chg="modNotesTx">
        <pc:chgData name="Nikola Orlic" userId="647bfcdd-2a92-41a2-82c5-2d0a7a940c78" providerId="ADAL" clId="{278C507F-534F-4077-81AC-798EC75DF01B}" dt="2025-10-28T17:25:48.653" v="0" actId="20577"/>
        <pc:sldMkLst>
          <pc:docMk/>
          <pc:sldMk cId="0" sldId="257"/>
        </pc:sldMkLst>
      </pc:sldChg>
      <pc:sldChg chg="modNotesTx">
        <pc:chgData name="Nikola Orlic" userId="647bfcdd-2a92-41a2-82c5-2d0a7a940c78" providerId="ADAL" clId="{278C507F-534F-4077-81AC-798EC75DF01B}" dt="2025-10-28T17:25:52.788" v="1" actId="20577"/>
        <pc:sldMkLst>
          <pc:docMk/>
          <pc:sldMk cId="0" sldId="259"/>
        </pc:sldMkLst>
      </pc:sldChg>
      <pc:sldChg chg="modNotesTx">
        <pc:chgData name="Nikola Orlic" userId="647bfcdd-2a92-41a2-82c5-2d0a7a940c78" providerId="ADAL" clId="{278C507F-534F-4077-81AC-798EC75DF01B}" dt="2025-10-28T17:26:17.065" v="7" actId="20577"/>
        <pc:sldMkLst>
          <pc:docMk/>
          <pc:sldMk cId="0" sldId="261"/>
        </pc:sldMkLst>
      </pc:sldChg>
      <pc:sldChg chg="modNotesTx">
        <pc:chgData name="Nikola Orlic" userId="647bfcdd-2a92-41a2-82c5-2d0a7a940c78" providerId="ADAL" clId="{278C507F-534F-4077-81AC-798EC75DF01B}" dt="2025-10-28T17:25:56.755" v="2" actId="20577"/>
        <pc:sldMkLst>
          <pc:docMk/>
          <pc:sldMk cId="0" sldId="264"/>
        </pc:sldMkLst>
      </pc:sldChg>
      <pc:sldChg chg="modSp mod modNotesTx">
        <pc:chgData name="Nikola Orlic" userId="647bfcdd-2a92-41a2-82c5-2d0a7a940c78" providerId="ADAL" clId="{278C507F-534F-4077-81AC-798EC75DF01B}" dt="2025-10-28T17:27:21.553" v="45" actId="1035"/>
        <pc:sldMkLst>
          <pc:docMk/>
          <pc:sldMk cId="0" sldId="265"/>
        </pc:sldMkLst>
        <pc:spChg chg="mod">
          <ac:chgData name="Nikola Orlic" userId="647bfcdd-2a92-41a2-82c5-2d0a7a940c78" providerId="ADAL" clId="{278C507F-534F-4077-81AC-798EC75DF01B}" dt="2025-10-28T17:27:21.553" v="45" actId="1035"/>
          <ac:spMkLst>
            <pc:docMk/>
            <pc:sldMk cId="0" sldId="265"/>
            <ac:spMk id="3" creationId="{00000000-0000-0000-0000-000000000000}"/>
          </ac:spMkLst>
        </pc:spChg>
      </pc:sldChg>
      <pc:sldChg chg="modNotesTx">
        <pc:chgData name="Nikola Orlic" userId="647bfcdd-2a92-41a2-82c5-2d0a7a940c78" providerId="ADAL" clId="{278C507F-534F-4077-81AC-798EC75DF01B}" dt="2025-10-28T17:26:22.334" v="8" actId="20577"/>
        <pc:sldMkLst>
          <pc:docMk/>
          <pc:sldMk cId="0" sldId="287"/>
        </pc:sldMkLst>
      </pc:sldChg>
      <pc:sldChg chg="modNotesTx">
        <pc:chgData name="Nikola Orlic" userId="647bfcdd-2a92-41a2-82c5-2d0a7a940c78" providerId="ADAL" clId="{278C507F-534F-4077-81AC-798EC75DF01B}" dt="2025-10-28T17:26:04.407" v="4" actId="20577"/>
        <pc:sldMkLst>
          <pc:docMk/>
          <pc:sldMk cId="1478892371" sldId="698"/>
        </pc:sldMkLst>
      </pc:sldChg>
      <pc:sldChg chg="modNotesTx">
        <pc:chgData name="Nikola Orlic" userId="647bfcdd-2a92-41a2-82c5-2d0a7a940c78" providerId="ADAL" clId="{278C507F-534F-4077-81AC-798EC75DF01B}" dt="2025-10-28T17:26:09.405" v="5" actId="20577"/>
        <pc:sldMkLst>
          <pc:docMk/>
          <pc:sldMk cId="2564524329" sldId="699"/>
        </pc:sldMkLst>
      </pc:sldChg>
      <pc:sldChg chg="modNotesTx">
        <pc:chgData name="Nikola Orlic" userId="647bfcdd-2a92-41a2-82c5-2d0a7a940c78" providerId="ADAL" clId="{278C507F-534F-4077-81AC-798EC75DF01B}" dt="2025-10-28T17:26:13.811" v="6" actId="20577"/>
        <pc:sldMkLst>
          <pc:docMk/>
          <pc:sldMk cId="2021501256" sldId="70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6FDE77-EAEC-4125-A0AD-5AE0BAA263E9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948734-12C2-4B33-B104-A639B093F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8598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948734-12C2-4B33-B104-A639B093F3C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3390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948734-12C2-4B33-B104-A639B093F3C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9385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948734-12C2-4B33-B104-A639B093F3C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4101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948734-12C2-4B33-B104-A639B093F3C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5725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948734-12C2-4B33-B104-A639B093F3C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6018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948734-12C2-4B33-B104-A639B093F3C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0554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A4F811-634D-79DD-77A3-2C8C2E15D3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1C388E3-D0CF-BBCB-25CD-F2E8EB4269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6433B2F-2F7C-D923-24B0-019E3A430C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6E9186-8BCE-BC6A-2DA4-A540EAF645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948734-12C2-4B33-B104-A639B093F3C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17230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634283-5965-3AB4-FF35-C7666C2F5A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497B3F3-DA35-167A-88F1-9A9057F036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FBD86EC-6931-77D3-1982-F47D35F204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9C8A61-59C5-001D-E47F-5F0BB49159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948734-12C2-4B33-B104-A639B093F3C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04848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37A902-E1DB-2D6D-4DF9-996D7FDA7A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4F64B8D-96F7-5B6F-A5BD-28E70F93B6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58BDDB1-EDDA-BEED-7A1F-0C371B4576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B4A993-6E77-775D-1A2F-4715E8E0E3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948734-12C2-4B33-B104-A639B093F3C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81571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948734-12C2-4B33-B104-A639B093F3C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600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istportal.net/" TargetMode="External"/><Relationship Id="rId4" Type="http://schemas.openxmlformats.org/officeDocument/2006/relationships/hyperlink" Target="http://www.stat.gov.rs/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istportal.net/" TargetMode="External"/><Relationship Id="rId3" Type="http://schemas.openxmlformats.org/officeDocument/2006/relationships/image" Target="../media/image11.png"/><Relationship Id="rId7" Type="http://schemas.openxmlformats.org/officeDocument/2006/relationships/hyperlink" Target="https://www.stat.gov.rs/en-US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11" Type="http://schemas.openxmlformats.org/officeDocument/2006/relationships/hyperlink" Target="mailto:ist@stat.gov.rs" TargetMode="External"/><Relationship Id="rId5" Type="http://schemas.openxmlformats.org/officeDocument/2006/relationships/image" Target="../media/image13.png"/><Relationship Id="rId10" Type="http://schemas.openxmlformats.org/officeDocument/2006/relationships/hyperlink" Target="mailto:nevena.mitrovic@stat.gov.rs" TargetMode="External"/><Relationship Id="rId4" Type="http://schemas.openxmlformats.org/officeDocument/2006/relationships/image" Target="../media/image12.svg"/><Relationship Id="rId9" Type="http://schemas.openxmlformats.org/officeDocument/2006/relationships/hyperlink" Target="mailto:mira.nikic@stat.gov.rs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979E27D9-03C7-44E2-9FF8-15D0C8506A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5D0EC30-7FED-9401-C2CF-46AF0C24EB51}"/>
              </a:ext>
            </a:extLst>
          </p:cNvPr>
          <p:cNvSpPr txBox="1">
            <a:spLocks/>
          </p:cNvSpPr>
          <p:nvPr/>
        </p:nvSpPr>
        <p:spPr>
          <a:xfrm>
            <a:off x="1065337" y="150630"/>
            <a:ext cx="6023619" cy="7438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 defTabSz="914400">
              <a:lnSpc>
                <a:spcPct val="90000"/>
              </a:lnSpc>
              <a:spcAft>
                <a:spcPts val="600"/>
              </a:spcAft>
            </a:pPr>
            <a:r>
              <a:rPr lang="ru-RU" sz="1700" b="1" dirty="0">
                <a:solidFill>
                  <a:srgbClr val="2F4E75"/>
                </a:solidFill>
                <a:latin typeface="+mn-lt"/>
                <a:ea typeface="+mn-ea"/>
                <a:cs typeface="+mn-cs"/>
              </a:rPr>
              <a:t>Статистическое управление Республики Сербия (SORS)</a:t>
            </a:r>
            <a:endParaRPr lang="en-US" altLang="en-US" sz="1700" b="1" dirty="0">
              <a:solidFill>
                <a:srgbClr val="2F4E75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EBF1590-3B36-48EE-A89D-3B6F3CB25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9144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C8F6C8C-AB5A-4548-942D-E3FD40ACBC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028950" y="6400799"/>
            <a:ext cx="611504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18749B-2504-4B98-8459-10B22D99AC06}"/>
              </a:ext>
            </a:extLst>
          </p:cNvPr>
          <p:cNvSpPr txBox="1">
            <a:spLocks/>
          </p:cNvSpPr>
          <p:nvPr/>
        </p:nvSpPr>
        <p:spPr>
          <a:xfrm>
            <a:off x="49428" y="1129032"/>
            <a:ext cx="9032789" cy="3067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05740">
              <a:lnSpc>
                <a:spcPct val="150000"/>
              </a:lnSpc>
              <a:spcAft>
                <a:spcPts val="600"/>
              </a:spcAft>
            </a:pPr>
            <a:r>
              <a:rPr lang="ru-RU" sz="3200" b="1" kern="1200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Расширение возможностей официальной статистики:</a:t>
            </a:r>
          </a:p>
          <a:p>
            <a:pPr defTabSz="205740">
              <a:lnSpc>
                <a:spcPct val="150000"/>
              </a:lnSpc>
              <a:spcAft>
                <a:spcPts val="600"/>
              </a:spcAft>
            </a:pPr>
            <a:r>
              <a:rPr lang="ru-RU" sz="3200" b="1" kern="1200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Реальные примеры использования ИИ и машинного обучения в Сербии</a:t>
            </a:r>
            <a:endParaRPr lang="en-US" sz="3200" b="1" kern="1200" dirty="0">
              <a:solidFill>
                <a:srgbClr val="00206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10" name="Picture 9" descr="Text, icon&#10;&#10;Description automatically generated">
            <a:extLst>
              <a:ext uri="{FF2B5EF4-FFF2-40B4-BE49-F238E27FC236}">
                <a16:creationId xmlns:a16="http://schemas.microsoft.com/office/drawing/2014/main" id="{BA448E12-02A0-8941-F20C-176B4A67EE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923" y="150630"/>
            <a:ext cx="927415" cy="244978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53CBC6DF-3166-2DFE-72DA-C182C02476D5}"/>
              </a:ext>
            </a:extLst>
          </p:cNvPr>
          <p:cNvSpPr txBox="1">
            <a:spLocks/>
          </p:cNvSpPr>
          <p:nvPr/>
        </p:nvSpPr>
        <p:spPr>
          <a:xfrm>
            <a:off x="324430" y="4500748"/>
            <a:ext cx="8549114" cy="16685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411480">
              <a:spcBef>
                <a:spcPts val="450"/>
              </a:spcBef>
              <a:defRPr/>
            </a:pPr>
            <a:r>
              <a:rPr lang="ru-RU" sz="2000" b="1" i="1" dirty="0">
                <a:solidFill>
                  <a:srgbClr val="002060"/>
                </a:solidFill>
                <a:latin typeface="Calibri"/>
              </a:rPr>
              <a:t>Мира </a:t>
            </a:r>
            <a:r>
              <a:rPr lang="ru-RU" sz="2000" b="1" i="1" dirty="0" err="1">
                <a:solidFill>
                  <a:srgbClr val="002060"/>
                </a:solidFill>
                <a:latin typeface="Calibri"/>
              </a:rPr>
              <a:t>Никич</a:t>
            </a:r>
            <a:r>
              <a:rPr lang="ru-RU" sz="2000" b="1" i="1" dirty="0">
                <a:solidFill>
                  <a:srgbClr val="002060"/>
                </a:solidFill>
                <a:latin typeface="Calibri"/>
              </a:rPr>
              <a:t> — заместитель директора, Статистическое управление Республики Сербия (SORS)</a:t>
            </a:r>
          </a:p>
          <a:p>
            <a:pPr algn="l" defTabSz="411480">
              <a:spcBef>
                <a:spcPts val="450"/>
              </a:spcBef>
              <a:defRPr/>
            </a:pPr>
            <a:r>
              <a:rPr lang="ru-RU" sz="2000" b="1" i="1" dirty="0" err="1">
                <a:solidFill>
                  <a:srgbClr val="002060"/>
                </a:solidFill>
                <a:latin typeface="Calibri"/>
              </a:rPr>
              <a:t>Невена</a:t>
            </a:r>
            <a:r>
              <a:rPr lang="ru-RU" sz="2000" b="1" i="1" dirty="0">
                <a:solidFill>
                  <a:srgbClr val="002060"/>
                </a:solidFill>
                <a:latin typeface="Calibri"/>
              </a:rPr>
              <a:t> </a:t>
            </a:r>
            <a:r>
              <a:rPr lang="ru-RU" sz="2000" b="1" i="1" dirty="0" err="1">
                <a:solidFill>
                  <a:srgbClr val="002060"/>
                </a:solidFill>
                <a:latin typeface="Calibri"/>
              </a:rPr>
              <a:t>Митрович</a:t>
            </a:r>
            <a:r>
              <a:rPr lang="ru-RU" sz="2000" b="1" i="1" dirty="0">
                <a:solidFill>
                  <a:srgbClr val="002060"/>
                </a:solidFill>
                <a:latin typeface="Calibri"/>
              </a:rPr>
              <a:t> — заместитель директора, Статистическое управление Республики Сербия (SORS)</a:t>
            </a:r>
          </a:p>
          <a:p>
            <a:pPr algn="l" defTabSz="411480">
              <a:spcBef>
                <a:spcPts val="450"/>
              </a:spcBef>
              <a:defRPr/>
            </a:pPr>
            <a:endParaRPr lang="en-US" sz="1800" kern="1200" dirty="0">
              <a:solidFill>
                <a:srgbClr val="002060"/>
              </a:solidFill>
              <a:latin typeface="Calibri"/>
              <a:ea typeface="+mn-ea"/>
              <a:cs typeface="+mn-cs"/>
            </a:endParaRPr>
          </a:p>
          <a:p>
            <a:pPr algn="l" defTabSz="411480">
              <a:spcBef>
                <a:spcPts val="450"/>
              </a:spcBef>
              <a:defRPr/>
            </a:pPr>
            <a:r>
              <a:rPr lang="en-US" sz="1800" kern="1200" dirty="0">
                <a:solidFill>
                  <a:srgbClr val="002060"/>
                </a:solidFill>
                <a:latin typeface="Calibri"/>
                <a:ea typeface="+mn-ea"/>
                <a:cs typeface="+mn-cs"/>
                <a:hlinkClick r:id="rId4"/>
              </a:rPr>
              <a:t>www.stat.gov.rs</a:t>
            </a:r>
            <a:r>
              <a:rPr lang="sr-Latn-RS" sz="1800" kern="1200" dirty="0">
                <a:solidFill>
                  <a:srgbClr val="002060"/>
                </a:solidFill>
                <a:latin typeface="Calibri"/>
                <a:ea typeface="+mn-ea"/>
                <a:cs typeface="+mn-cs"/>
              </a:rPr>
              <a:t>													</a:t>
            </a:r>
            <a:r>
              <a:rPr lang="en-US" sz="1800" dirty="0">
                <a:solidFill>
                  <a:srgbClr val="002060"/>
                </a:solidFill>
                <a:hlinkClick r:id="rId5"/>
              </a:rPr>
              <a:t>www.istportal.net</a:t>
            </a:r>
            <a:endParaRPr lang="sr-Latn-RS" sz="1800" dirty="0">
              <a:solidFill>
                <a:srgbClr val="002060"/>
              </a:solidFill>
            </a:endParaRPr>
          </a:p>
          <a:p>
            <a:pPr algn="l" defTabSz="411480">
              <a:spcBef>
                <a:spcPts val="450"/>
              </a:spcBef>
              <a:defRPr/>
            </a:pPr>
            <a:endParaRPr lang="en-US" sz="1800" dirty="0">
              <a:solidFill>
                <a:srgbClr val="002060"/>
              </a:solidFill>
            </a:endParaRPr>
          </a:p>
          <a:p>
            <a:pPr algn="l" defTabSz="411480">
              <a:spcBef>
                <a:spcPts val="450"/>
              </a:spcBef>
              <a:defRPr/>
            </a:pPr>
            <a:endParaRPr lang="en-US" sz="1800" kern="1200" dirty="0">
              <a:solidFill>
                <a:srgbClr val="002060"/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" y="0"/>
            <a:ext cx="9143999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6096642" y="0"/>
            <a:ext cx="3047358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783777" y="-3783778"/>
            <a:ext cx="1576446" cy="9144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696" y="348865"/>
            <a:ext cx="8021035" cy="877729"/>
          </a:xfrm>
        </p:spPr>
        <p:txBody>
          <a:bodyPr anchor="ctr">
            <a:normAutofit fontScale="90000"/>
          </a:bodyPr>
          <a:lstStyle/>
          <a:p>
            <a:r>
              <a:rPr lang="ru-RU" sz="3500">
                <a:solidFill>
                  <a:srgbClr val="FFFFFF"/>
                </a:solidFill>
              </a:rPr>
              <a:t>Спасибо </a:t>
            </a:r>
            <a:r>
              <a:rPr lang="ru-RU" sz="3500" dirty="0">
                <a:solidFill>
                  <a:srgbClr val="FFFFFF"/>
                </a:solidFill>
              </a:rPr>
              <a:t>– Давайте продолжать развиваться вместе</a:t>
            </a:r>
            <a:endParaRPr lang="en-US" sz="3500" dirty="0">
              <a:solidFill>
                <a:srgbClr val="FFFFFF"/>
              </a:solidFill>
            </a:endParaRPr>
          </a:p>
        </p:txBody>
      </p:sp>
      <p:sp>
        <p:nvSpPr>
          <p:cNvPr id="6" name="Rectangle 5" descr="Send">
            <a:extLst>
              <a:ext uri="{FF2B5EF4-FFF2-40B4-BE49-F238E27FC236}">
                <a16:creationId xmlns:a16="http://schemas.microsoft.com/office/drawing/2014/main" id="{DC7526C6-46DF-BAEA-D564-9D80E0FAD2E3}"/>
              </a:ext>
            </a:extLst>
          </p:cNvPr>
          <p:cNvSpPr/>
          <p:nvPr/>
        </p:nvSpPr>
        <p:spPr>
          <a:xfrm>
            <a:off x="1861254" y="2975660"/>
            <a:ext cx="1377245" cy="1241072"/>
          </a:xfrm>
          <a:prstGeom prst="rect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7" name="Rectangle 6" descr="Monitor">
            <a:extLst>
              <a:ext uri="{FF2B5EF4-FFF2-40B4-BE49-F238E27FC236}">
                <a16:creationId xmlns:a16="http://schemas.microsoft.com/office/drawing/2014/main" id="{D80C30E6-5B6D-5A7F-6090-D8F7971389CB}"/>
              </a:ext>
            </a:extLst>
          </p:cNvPr>
          <p:cNvSpPr/>
          <p:nvPr/>
        </p:nvSpPr>
        <p:spPr>
          <a:xfrm>
            <a:off x="5743575" y="3017899"/>
            <a:ext cx="1377245" cy="1241072"/>
          </a:xfrm>
          <a:prstGeom prst="rect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2AD6746-54B1-4092-AD5E-2972EA4A1E35}"/>
              </a:ext>
            </a:extLst>
          </p:cNvPr>
          <p:cNvSpPr txBox="1"/>
          <p:nvPr/>
        </p:nvSpPr>
        <p:spPr>
          <a:xfrm>
            <a:off x="4918609" y="4258971"/>
            <a:ext cx="395204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Сайты</a:t>
            </a:r>
            <a:r>
              <a:rPr lang="en-US" dirty="0"/>
              <a:t>:   </a:t>
            </a:r>
            <a:r>
              <a:rPr lang="en-US" dirty="0">
                <a:hlinkClick r:id="rId7"/>
              </a:rPr>
              <a:t>https://www.stat.gov.rs/en-US/</a:t>
            </a:r>
            <a:endParaRPr lang="en-US" dirty="0"/>
          </a:p>
          <a:p>
            <a:endParaRPr lang="en-US" dirty="0"/>
          </a:p>
          <a:p>
            <a:r>
              <a:rPr lang="en-US" dirty="0"/>
              <a:t>		   </a:t>
            </a:r>
            <a:r>
              <a:rPr lang="en-US" dirty="0">
                <a:hlinkClick r:id="rId8"/>
              </a:rPr>
              <a:t>https://istportal.net/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59658D0-3DD0-AC1E-67F6-0897E1BF3DDD}"/>
              </a:ext>
            </a:extLst>
          </p:cNvPr>
          <p:cNvSpPr txBox="1"/>
          <p:nvPr/>
        </p:nvSpPr>
        <p:spPr>
          <a:xfrm>
            <a:off x="786508" y="4261200"/>
            <a:ext cx="376878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Email: 	</a:t>
            </a:r>
            <a:r>
              <a:rPr lang="en-US" dirty="0">
                <a:hlinkClick r:id="rId9"/>
              </a:rPr>
              <a:t>mira.nikic@stat.gov.rs</a:t>
            </a:r>
            <a:endParaRPr lang="en-US" dirty="0"/>
          </a:p>
          <a:p>
            <a:endParaRPr lang="en-US" dirty="0"/>
          </a:p>
          <a:p>
            <a:r>
              <a:rPr lang="en-US" dirty="0"/>
              <a:t>		</a:t>
            </a:r>
            <a:r>
              <a:rPr lang="en-US" dirty="0">
                <a:hlinkClick r:id="rId10"/>
              </a:rPr>
              <a:t>nevena.mitrovic@stat.gov.rs</a:t>
            </a:r>
            <a:endParaRPr lang="en-US" dirty="0"/>
          </a:p>
          <a:p>
            <a:r>
              <a:rPr lang="en-US" dirty="0"/>
              <a:t> </a:t>
            </a:r>
          </a:p>
          <a:p>
            <a:r>
              <a:rPr lang="en-US" dirty="0"/>
              <a:t>		</a:t>
            </a:r>
            <a:r>
              <a:rPr lang="en-US" dirty="0">
                <a:hlinkClick r:id="rId11"/>
              </a:rPr>
              <a:t>ist@stat.gov.rs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3" y="1914812"/>
            <a:ext cx="6858000" cy="3028377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4" y="1924949"/>
            <a:ext cx="6857999" cy="302837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263195" y="4092815"/>
            <a:ext cx="2501979" cy="302838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376302" y="969718"/>
            <a:ext cx="292526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20" y="1904672"/>
            <a:ext cx="6858003" cy="3028376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966" y="1399224"/>
            <a:ext cx="2590429" cy="2406657"/>
          </a:xfrm>
        </p:spPr>
        <p:txBody>
          <a:bodyPr anchor="b">
            <a:normAutofit fontScale="90000"/>
          </a:bodyPr>
          <a:lstStyle/>
          <a:p>
            <a:pPr algn="r"/>
            <a:r>
              <a:rPr lang="fr-FR" sz="3500" dirty="0">
                <a:solidFill>
                  <a:srgbClr val="FFFFFF"/>
                </a:solidFill>
              </a:rPr>
              <a:t> </a:t>
            </a:r>
            <a:r>
              <a:rPr lang="ru-RU" sz="3500" dirty="0">
                <a:solidFill>
                  <a:srgbClr val="FFFFFF"/>
                </a:solidFill>
              </a:rPr>
              <a:t>ИИ и машинное обучение в официальной статистике</a:t>
            </a:r>
            <a:endParaRPr lang="en-US" sz="3500" dirty="0">
              <a:solidFill>
                <a:srgbClr val="FFFFFF"/>
              </a:solidFill>
            </a:endParaRPr>
          </a:p>
        </p:txBody>
      </p:sp>
      <p:sp>
        <p:nvSpPr>
          <p:cNvPr id="34" name="Content Placeholder 2"/>
          <p:cNvSpPr>
            <a:spLocks noGrp="1"/>
          </p:cNvSpPr>
          <p:nvPr>
            <p:ph idx="1"/>
          </p:nvPr>
        </p:nvSpPr>
        <p:spPr>
          <a:xfrm>
            <a:off x="3045670" y="24103"/>
            <a:ext cx="6071330" cy="3781778"/>
          </a:xfrm>
        </p:spPr>
        <p:txBody>
          <a:bodyPr anchor="ctr">
            <a:normAutofit fontScale="70000" lnSpcReduction="20000"/>
          </a:bodyPr>
          <a:lstStyle/>
          <a:p>
            <a:pPr lvl="0" algn="just"/>
            <a:r>
              <a:rPr lang="ru-RU" dirty="0"/>
              <a:t>ИИ и методы машинного обучения трансформируют способы, которыми национальные статистические службы (</a:t>
            </a:r>
            <a:r>
              <a:rPr lang="ru-RU" dirty="0" err="1"/>
              <a:t>NSOs</a:t>
            </a:r>
            <a:r>
              <a:rPr lang="ru-RU" dirty="0"/>
              <a:t>) осуществляют сбор, обработку и распространение данных.</a:t>
            </a:r>
          </a:p>
          <a:p>
            <a:pPr lvl="0" algn="just"/>
            <a:r>
              <a:rPr lang="ru-RU" dirty="0"/>
              <a:t>Статистическое управление Республики Сербия (SORS) является новатором в практическом применении ИИ/МО на всех этапах статистической цепочки создания ценности.</a:t>
            </a:r>
          </a:p>
          <a:p>
            <a:pPr lvl="0" algn="just"/>
            <a:r>
              <a:rPr lang="ru-RU" dirty="0"/>
              <a:t>Фокус: реальные примеры использования и направления дальнейшего развития.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ED6A070-7E8F-1240-7EAD-E56E903C929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080" t="6724" r="4055" b="30236"/>
          <a:stretch>
            <a:fillRect/>
          </a:stretch>
        </p:blipFill>
        <p:spPr>
          <a:xfrm>
            <a:off x="3028370" y="3987769"/>
            <a:ext cx="6115630" cy="286009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455A5B1-BAF8-4C4F-815B-05A2F8834BB4}"/>
              </a:ext>
            </a:extLst>
          </p:cNvPr>
          <p:cNvSpPr txBox="1"/>
          <p:nvPr/>
        </p:nvSpPr>
        <p:spPr>
          <a:xfrm>
            <a:off x="3469064" y="3987769"/>
            <a:ext cx="514703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800" dirty="0"/>
              <a:t> </a:t>
            </a:r>
            <a:r>
              <a:rPr lang="ru-RU" sz="1800" dirty="0"/>
              <a:t>ИИ и машинное обучение в официальной статистике</a:t>
            </a: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907D0E-909C-44D0-B00E-26F2A3CB8088}"/>
              </a:ext>
            </a:extLst>
          </p:cNvPr>
          <p:cNvSpPr txBox="1"/>
          <p:nvPr/>
        </p:nvSpPr>
        <p:spPr>
          <a:xfrm>
            <a:off x="3112392" y="6407883"/>
            <a:ext cx="1661872" cy="37653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/>
              <a:t>Сбор данных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93A798-EC9F-401E-89D8-EC8C23BA8E65}"/>
              </a:ext>
            </a:extLst>
          </p:cNvPr>
          <p:cNvSpPr txBox="1"/>
          <p:nvPr/>
        </p:nvSpPr>
        <p:spPr>
          <a:xfrm>
            <a:off x="5254103" y="6407883"/>
            <a:ext cx="1589757" cy="37653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/>
              <a:t>Обработка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6D61D9-0721-41CF-8632-885C2242542C}"/>
              </a:ext>
            </a:extLst>
          </p:cNvPr>
          <p:cNvSpPr txBox="1"/>
          <p:nvPr/>
        </p:nvSpPr>
        <p:spPr>
          <a:xfrm>
            <a:off x="7013543" y="6235772"/>
            <a:ext cx="210345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/>
              <a:t>Передача результатов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3" y="1914812"/>
            <a:ext cx="6858000" cy="3028377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4" y="1924949"/>
            <a:ext cx="6857999" cy="302837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263195" y="4092815"/>
            <a:ext cx="2501979" cy="302838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376302" y="969718"/>
            <a:ext cx="292526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20" y="1904672"/>
            <a:ext cx="6858003" cy="3028376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474" y="1380642"/>
            <a:ext cx="2801896" cy="2288716"/>
          </a:xfrm>
        </p:spPr>
        <p:txBody>
          <a:bodyPr anchor="b">
            <a:normAutofit fontScale="90000"/>
          </a:bodyPr>
          <a:lstStyle/>
          <a:p>
            <a:pPr algn="r"/>
            <a:r>
              <a:rPr lang="ru-RU" sz="3500" dirty="0">
                <a:solidFill>
                  <a:srgbClr val="FFFFFF"/>
                </a:solidFill>
              </a:rPr>
              <a:t>Пример использования 1: Агент ИИ на портале IST</a:t>
            </a:r>
            <a:endParaRPr lang="en-US" sz="3500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01107" y="64265"/>
            <a:ext cx="6042894" cy="3766330"/>
          </a:xfrm>
        </p:spPr>
        <p:txBody>
          <a:bodyPr anchor="ctr">
            <a:normAutofit lnSpcReduction="10000"/>
          </a:bodyPr>
          <a:lstStyle/>
          <a:p>
            <a:pPr lvl="0" algn="just"/>
            <a:r>
              <a:rPr lang="ru-RU" sz="2400" dirty="0"/>
              <a:t>IST - метаданные-ориентированная платформа SORS для разработки анкет и обработки обследований.</a:t>
            </a:r>
          </a:p>
          <a:p>
            <a:pPr lvl="0" algn="just"/>
            <a:r>
              <a:rPr lang="ru-RU" sz="2400" dirty="0"/>
              <a:t>ИИ-агенты помогают пользователям при создании обследований, кодировании форм и навигации по порталу.</a:t>
            </a:r>
          </a:p>
          <a:p>
            <a:pPr lvl="0" algn="just"/>
            <a:r>
              <a:rPr lang="ru-RU" sz="2400" dirty="0"/>
              <a:t>Двойная цель: оптимизация разработки обследований и поддержка пользователей в режиме реального времен</a:t>
            </a:r>
            <a:r>
              <a:rPr lang="en-US" sz="2400" dirty="0"/>
              <a:t>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6985FF6-86AB-D06F-1724-835132C09B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7600" y="3940261"/>
            <a:ext cx="6129907" cy="290760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2A10079-5E64-4FBF-A7CA-1C37D2640787}"/>
              </a:ext>
            </a:extLst>
          </p:cNvPr>
          <p:cNvSpPr txBox="1"/>
          <p:nvPr/>
        </p:nvSpPr>
        <p:spPr>
          <a:xfrm>
            <a:off x="3205113" y="4346589"/>
            <a:ext cx="2868505" cy="24314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800" dirty="0">
                <a:effectLst/>
              </a:rPr>
              <a:t>Обзор </a:t>
            </a:r>
          </a:p>
          <a:p>
            <a:r>
              <a:rPr lang="ru-RU" sz="800" i="1" dirty="0">
                <a:effectLst/>
              </a:rPr>
              <a:t>Узнайте, что такое IST, почему это важно и для кого предназначена.</a:t>
            </a:r>
          </a:p>
          <a:p>
            <a:endParaRPr lang="ru-RU" sz="800" dirty="0">
              <a:effectLst/>
            </a:endParaRPr>
          </a:p>
          <a:p>
            <a:r>
              <a:rPr lang="ru-RU" sz="800" dirty="0">
                <a:effectLst/>
              </a:rPr>
              <a:t>IST — это платформа, управляемая метаданными, изначально разработанная Статистическим управлением Сербии (SORS) для упорядочивания и стандартизации процессов статистического производства. Она построена на подходе, ориентированном на метаданные, чтобы упростить и унифицировать весь жизненный цикл статистического производства — от проектирования и сбора данных до валидации, анализа и распространения.</a:t>
            </a:r>
          </a:p>
          <a:p>
            <a:r>
              <a:rPr lang="ru-RU" sz="800" dirty="0">
                <a:effectLst/>
              </a:rPr>
              <a:t>Эта секция представляет цель IST, видение, историю развития и подчёркивает международную команду и сообщество, которые делают это возможным.</a:t>
            </a:r>
          </a:p>
          <a:p>
            <a:r>
              <a:rPr lang="ru-RU" sz="800" dirty="0">
                <a:effectLst/>
              </a:rPr>
              <a:t>Независимо от того, статистик вы, ИТ-специалист или руководитель модернизации, — с IST ваше путешествие начинается здесь.</a:t>
            </a:r>
          </a:p>
          <a:p>
            <a:endParaRPr lang="ru-RU" sz="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AF6789-08FE-4DD1-8CD4-EC5A4AB14E6C}"/>
              </a:ext>
            </a:extLst>
          </p:cNvPr>
          <p:cNvSpPr txBox="1"/>
          <p:nvPr/>
        </p:nvSpPr>
        <p:spPr>
          <a:xfrm>
            <a:off x="6122553" y="4597173"/>
            <a:ext cx="82500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3" y="1914812"/>
            <a:ext cx="6858000" cy="3028377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4" y="1924949"/>
            <a:ext cx="6857999" cy="302837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263195" y="4092815"/>
            <a:ext cx="2501979" cy="302838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376302" y="969718"/>
            <a:ext cx="292526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20" y="1904672"/>
            <a:ext cx="6858003" cy="3028376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1" y="1556674"/>
            <a:ext cx="2874792" cy="1872326"/>
          </a:xfrm>
        </p:spPr>
        <p:txBody>
          <a:bodyPr anchor="b">
            <a:normAutofit fontScale="90000"/>
          </a:bodyPr>
          <a:lstStyle/>
          <a:p>
            <a:pPr algn="r"/>
            <a:r>
              <a:rPr lang="ru-RU" sz="3500" dirty="0">
                <a:solidFill>
                  <a:srgbClr val="FFFFFF"/>
                </a:solidFill>
              </a:rPr>
              <a:t>Пример использования 2: Цифровая перепись</a:t>
            </a:r>
            <a:endParaRPr lang="en-US" sz="3500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01107" y="104776"/>
            <a:ext cx="5928593" cy="2740581"/>
          </a:xfrm>
        </p:spPr>
        <p:txBody>
          <a:bodyPr anchor="ctr">
            <a:normAutofit fontScale="77500" lnSpcReduction="20000"/>
          </a:bodyPr>
          <a:lstStyle/>
          <a:p>
            <a:pPr lvl="0"/>
            <a:r>
              <a:rPr lang="ru-RU" dirty="0"/>
              <a:t>2022: первая полностью цифровая перепись в Сербии.</a:t>
            </a:r>
          </a:p>
          <a:p>
            <a:pPr lvl="0"/>
            <a:r>
              <a:rPr lang="ru-RU" dirty="0"/>
              <a:t>Модели машинного обучения автоматизировали классификацию профессий и видов деятельности (ISCO/NACE).</a:t>
            </a:r>
          </a:p>
          <a:p>
            <a:pPr lvl="0"/>
            <a:r>
              <a:rPr lang="ru-RU" dirty="0"/>
              <a:t>Результат: более быстрая и точная обработка данных.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C66EDC7-DEBC-747F-3C8F-605C4E368E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8376" y="2835453"/>
            <a:ext cx="6113338" cy="400466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8F42047-1ED0-0A7A-583F-937E539DFC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2646" y="5869173"/>
            <a:ext cx="1241687" cy="25140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9FD9BF3-4945-424A-AAD4-072C9434B7D9}"/>
              </a:ext>
            </a:extLst>
          </p:cNvPr>
          <p:cNvSpPr txBox="1"/>
          <p:nvPr/>
        </p:nvSpPr>
        <p:spPr>
          <a:xfrm>
            <a:off x="3070384" y="5471995"/>
            <a:ext cx="1435628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800" dirty="0"/>
              <a:t>Ввод данных в цифровом формате в поле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3426FA-A187-4782-B189-8CAA08612064}"/>
              </a:ext>
            </a:extLst>
          </p:cNvPr>
          <p:cNvSpPr txBox="1"/>
          <p:nvPr/>
        </p:nvSpPr>
        <p:spPr>
          <a:xfrm>
            <a:off x="3440784" y="3816066"/>
            <a:ext cx="1244338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800" dirty="0"/>
              <a:t>Валидация в режиме реального времени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C8FF29-4017-4565-B480-4112B69A8637}"/>
              </a:ext>
            </a:extLst>
          </p:cNvPr>
          <p:cNvSpPr txBox="1"/>
          <p:nvPr/>
        </p:nvSpPr>
        <p:spPr>
          <a:xfrm>
            <a:off x="4434333" y="4386702"/>
            <a:ext cx="95779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800" dirty="0"/>
              <a:t>Шифрование данных на устройстве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EF4921F-0FA4-45FF-A36A-1083B7380A4A}"/>
              </a:ext>
            </a:extLst>
          </p:cNvPr>
          <p:cNvSpPr txBox="1"/>
          <p:nvPr/>
        </p:nvSpPr>
        <p:spPr>
          <a:xfrm>
            <a:off x="3968098" y="3303164"/>
            <a:ext cx="1244338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800" dirty="0"/>
              <a:t>Безопасное хранение данных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D3DA256-ED2C-4522-A2E8-6C82A65FEDFC}"/>
              </a:ext>
            </a:extLst>
          </p:cNvPr>
          <p:cNvSpPr txBox="1"/>
          <p:nvPr/>
        </p:nvSpPr>
        <p:spPr>
          <a:xfrm>
            <a:off x="5373064" y="4278980"/>
            <a:ext cx="1339193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800" dirty="0"/>
              <a:t>Защищённая инфраструктура данных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7F70307-DAE1-4482-A780-844DAB1FDF24}"/>
              </a:ext>
            </a:extLst>
          </p:cNvPr>
          <p:cNvSpPr txBox="1"/>
          <p:nvPr/>
        </p:nvSpPr>
        <p:spPr>
          <a:xfrm>
            <a:off x="7261551" y="2813053"/>
            <a:ext cx="1753386" cy="16312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000" dirty="0"/>
              <a:t>Централизованная панель контроля качества</a:t>
            </a:r>
            <a:br>
              <a:rPr lang="ru-RU" sz="1000" dirty="0"/>
            </a:br>
            <a:endParaRPr lang="ru-RU" sz="1000" dirty="0"/>
          </a:p>
          <a:p>
            <a:r>
              <a:rPr lang="ru-RU" sz="1000" dirty="0"/>
              <a:t>Мониторинг полевых операций в реальном времени</a:t>
            </a:r>
          </a:p>
          <a:p>
            <a:br>
              <a:rPr lang="ru-RU" sz="1000" dirty="0"/>
            </a:br>
            <a:r>
              <a:rPr lang="ru-RU" sz="1000" dirty="0"/>
              <a:t>Автоматическое выявление аномалий</a:t>
            </a:r>
          </a:p>
          <a:p>
            <a:endParaRPr lang="ru-RU" sz="10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B8CD389-421C-4C1D-98FC-FC721CE5530F}"/>
              </a:ext>
            </a:extLst>
          </p:cNvPr>
          <p:cNvSpPr txBox="1"/>
          <p:nvPr/>
        </p:nvSpPr>
        <p:spPr>
          <a:xfrm>
            <a:off x="4760536" y="5810549"/>
            <a:ext cx="124168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800" dirty="0"/>
              <a:t>Интеграция, основанная на метаданных IST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8975013-3505-4BBB-A5A9-268CF654B7C8}"/>
              </a:ext>
            </a:extLst>
          </p:cNvPr>
          <p:cNvSpPr txBox="1"/>
          <p:nvPr/>
        </p:nvSpPr>
        <p:spPr>
          <a:xfrm>
            <a:off x="6042660" y="5881880"/>
            <a:ext cx="80393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800" dirty="0"/>
              <a:t>База метаданных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58A8A09-EBA3-4CD6-9D6C-7614DF494504}"/>
              </a:ext>
            </a:extLst>
          </p:cNvPr>
          <p:cNvSpPr txBox="1"/>
          <p:nvPr/>
        </p:nvSpPr>
        <p:spPr>
          <a:xfrm>
            <a:off x="3647587" y="6350794"/>
            <a:ext cx="942680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700" dirty="0"/>
              <a:t>Более оперативная доступность данных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2ED548B-0117-4813-8A18-1E47A02F8EAF}"/>
              </a:ext>
            </a:extLst>
          </p:cNvPr>
          <p:cNvSpPr txBox="1"/>
          <p:nvPr/>
        </p:nvSpPr>
        <p:spPr>
          <a:xfrm>
            <a:off x="5128181" y="6434177"/>
            <a:ext cx="914479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800" dirty="0"/>
              <a:t>Меньше ошибок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A0F979E-1898-4047-BA36-16BA132FC7AB}"/>
              </a:ext>
            </a:extLst>
          </p:cNvPr>
          <p:cNvSpPr txBox="1"/>
          <p:nvPr/>
        </p:nvSpPr>
        <p:spPr>
          <a:xfrm>
            <a:off x="6580574" y="6382397"/>
            <a:ext cx="94268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800" dirty="0"/>
              <a:t>Большая прозрачность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DDEA025-CACE-4D40-A28D-BCDD8ACBEF5C}"/>
              </a:ext>
            </a:extLst>
          </p:cNvPr>
          <p:cNvSpPr txBox="1"/>
          <p:nvPr/>
        </p:nvSpPr>
        <p:spPr>
          <a:xfrm>
            <a:off x="7843101" y="6382397"/>
            <a:ext cx="1300899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800" dirty="0"/>
              <a:t>Полное соответствие этапам </a:t>
            </a:r>
            <a:r>
              <a:rPr lang="en-US" sz="800" dirty="0"/>
              <a:t>GSBPM</a:t>
            </a:r>
            <a:endParaRPr lang="ru-RU" sz="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3" y="1914812"/>
            <a:ext cx="6858000" cy="3028377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4" y="1924949"/>
            <a:ext cx="6857999" cy="302837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263195" y="4092815"/>
            <a:ext cx="2501979" cy="302838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376302" y="969718"/>
            <a:ext cx="292526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20" y="1904672"/>
            <a:ext cx="6858003" cy="3028376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743" y="1397958"/>
            <a:ext cx="2908627" cy="2501980"/>
          </a:xfrm>
        </p:spPr>
        <p:txBody>
          <a:bodyPr anchor="b">
            <a:normAutofit/>
          </a:bodyPr>
          <a:lstStyle/>
          <a:p>
            <a:pPr algn="r"/>
            <a:r>
              <a:rPr lang="ru-RU" sz="3200" dirty="0">
                <a:solidFill>
                  <a:srgbClr val="FFFFFF"/>
                </a:solidFill>
              </a:rPr>
              <a:t>Пример использования 3: DMSS (1/2)</a:t>
            </a:r>
            <a:endParaRPr lang="en-US" sz="3200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01107" y="68828"/>
            <a:ext cx="5923150" cy="3599816"/>
          </a:xfrm>
        </p:spPr>
        <p:txBody>
          <a:bodyPr anchor="ctr">
            <a:normAutofit fontScale="85000" lnSpcReduction="20000"/>
          </a:bodyPr>
          <a:lstStyle/>
          <a:p>
            <a:pPr lvl="0"/>
            <a:r>
              <a:rPr lang="ru-RU" dirty="0"/>
              <a:t>Система поддержки принятия решений (DMSS): интегрированная платформа для принятия решений на основе данных.</a:t>
            </a:r>
          </a:p>
          <a:p>
            <a:pPr lvl="0"/>
            <a:r>
              <a:rPr lang="ru-RU" dirty="0"/>
              <a:t>Объединяет данные из административных, статистических и локальных источников.</a:t>
            </a:r>
          </a:p>
          <a:p>
            <a:pPr lvl="0"/>
            <a:r>
              <a:rPr lang="ru-RU" dirty="0"/>
              <a:t>AI-агенты / дата-агенты направляют пользователей к релевантным данным и аналитическим выводам.</a:t>
            </a:r>
            <a:endParaRPr lang="en-US" sz="16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6DEFD61-A7C6-0EEB-973F-A46DC088973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108" t="2894" r="1757" b="2525"/>
          <a:stretch>
            <a:fillRect/>
          </a:stretch>
        </p:blipFill>
        <p:spPr>
          <a:xfrm>
            <a:off x="3231022" y="3659896"/>
            <a:ext cx="5531873" cy="30686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5571E89-AF25-418A-B4EA-7D0501698DA5}"/>
              </a:ext>
            </a:extLst>
          </p:cNvPr>
          <p:cNvSpPr txBox="1"/>
          <p:nvPr/>
        </p:nvSpPr>
        <p:spPr>
          <a:xfrm>
            <a:off x="3101106" y="3770721"/>
            <a:ext cx="1413715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800" dirty="0"/>
              <a:t>Местные органы власти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11E92F-7820-47A3-839E-EFF8FA452913}"/>
              </a:ext>
            </a:extLst>
          </p:cNvPr>
          <p:cNvSpPr txBox="1"/>
          <p:nvPr/>
        </p:nvSpPr>
        <p:spPr>
          <a:xfrm>
            <a:off x="5427487" y="3678071"/>
            <a:ext cx="667170" cy="21544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800" dirty="0"/>
              <a:t>Инвесторы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FDE9AA-CF5B-457B-ADDF-FF3DFDBC930A}"/>
              </a:ext>
            </a:extLst>
          </p:cNvPr>
          <p:cNvSpPr txBox="1"/>
          <p:nvPr/>
        </p:nvSpPr>
        <p:spPr>
          <a:xfrm>
            <a:off x="6693031" y="3684494"/>
            <a:ext cx="1005403" cy="21544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800" dirty="0"/>
              <a:t>Предприниматели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635506-B1AF-47F5-AEEC-57AA4D8D5D95}"/>
              </a:ext>
            </a:extLst>
          </p:cNvPr>
          <p:cNvSpPr txBox="1"/>
          <p:nvPr/>
        </p:nvSpPr>
        <p:spPr>
          <a:xfrm>
            <a:off x="7447175" y="4119513"/>
            <a:ext cx="1315720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800" dirty="0"/>
              <a:t>Частные компании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09AB88-D2BA-4BA1-8179-6B8D929B7B55}"/>
              </a:ext>
            </a:extLst>
          </p:cNvPr>
          <p:cNvSpPr txBox="1"/>
          <p:nvPr/>
        </p:nvSpPr>
        <p:spPr>
          <a:xfrm>
            <a:off x="7154944" y="6530459"/>
            <a:ext cx="1535998" cy="21544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800" dirty="0"/>
              <a:t>Образовательные учреждения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AD8A767-06C1-4318-87BB-AD33384AB967}"/>
              </a:ext>
            </a:extLst>
          </p:cNvPr>
          <p:cNvSpPr txBox="1"/>
          <p:nvPr/>
        </p:nvSpPr>
        <p:spPr>
          <a:xfrm>
            <a:off x="3158285" y="6391373"/>
            <a:ext cx="1413715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800" dirty="0"/>
              <a:t>Научно-исследовательские центры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AA72AE6-E22F-2235-EE94-7A43036210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57E6267-72D1-7EC3-22D4-0849CB3915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E522819-921F-0B2C-3F52-9BE3C26766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C38EDA9-6BDD-797A-199A-5A5688D981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3" y="1914812"/>
            <a:ext cx="6858000" cy="3028377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8A2504-EC50-7939-780F-098E555D8E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4" y="1924949"/>
            <a:ext cx="6857999" cy="302837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A3AD39F-CF09-2E9D-7776-E1C1503779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263195" y="4092815"/>
            <a:ext cx="2501979" cy="302838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A59AE55-FDA3-FBC6-A2A5-55BB3337BE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376302" y="969718"/>
            <a:ext cx="292526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F22864B-D404-6E6B-575D-8285BD9C18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20" y="1904672"/>
            <a:ext cx="6858003" cy="3028376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076342C-6A81-28B2-0D63-132B44635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1397958"/>
            <a:ext cx="2922308" cy="2501980"/>
          </a:xfrm>
        </p:spPr>
        <p:txBody>
          <a:bodyPr anchor="b">
            <a:normAutofit/>
          </a:bodyPr>
          <a:lstStyle/>
          <a:p>
            <a:pPr algn="r"/>
            <a:r>
              <a:rPr lang="ru-RU" sz="3200" dirty="0">
                <a:solidFill>
                  <a:srgbClr val="FFFFFF"/>
                </a:solidFill>
              </a:rPr>
              <a:t>Пример использования 3: DMSS (2/2)</a:t>
            </a:r>
            <a:endParaRPr lang="en-US" sz="3200" dirty="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CF8989-3ECE-998B-5D3C-E013B40A0E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01107" y="134143"/>
            <a:ext cx="6042893" cy="4221873"/>
          </a:xfrm>
        </p:spPr>
        <p:txBody>
          <a:bodyPr anchor="ctr">
            <a:normAutofit fontScale="92500" lnSpcReduction="20000"/>
          </a:bodyPr>
          <a:lstStyle/>
          <a:p>
            <a:pPr lvl="0"/>
            <a:r>
              <a:rPr lang="ru-RU" dirty="0"/>
              <a:t>Расширенная аналитика: предиктивное моделирование, анализ временных рядов, корреляционный анализ.</a:t>
            </a:r>
          </a:p>
          <a:p>
            <a:pPr lvl="0"/>
            <a:r>
              <a:rPr lang="ru-RU" dirty="0"/>
              <a:t>ИИ-агенты персонализируют работу пользователя и отвечают на его запросы.</a:t>
            </a:r>
          </a:p>
          <a:p>
            <a:pPr lvl="0"/>
            <a:r>
              <a:rPr lang="ru-RU" dirty="0"/>
              <a:t>Постоянное совершенствование за счёт обратной связи от пользователей и партнёрств.</a:t>
            </a:r>
            <a:endParaRPr lang="en-US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729B62-0DA2-3769-048C-9FAF58C9EBA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98" t="2440" r="7902" b="17693"/>
          <a:stretch>
            <a:fillRect/>
          </a:stretch>
        </p:blipFill>
        <p:spPr>
          <a:xfrm>
            <a:off x="3852873" y="4213821"/>
            <a:ext cx="4389084" cy="2640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8923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304F684-71FB-5A57-2AC4-0CAAA9FB3E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709DCAB-DE12-074F-7531-1E983C0A3A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091C1F1-9E83-DCF5-67B3-3E2F13588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5027179-A95A-425E-A83F-F935EA1B2C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3" y="1914812"/>
            <a:ext cx="6858000" cy="3028377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CE00ECE-E9FD-DCDA-1F4C-359FDE25C4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4" y="1924949"/>
            <a:ext cx="6857999" cy="302837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DF9904-5ECC-43AC-5861-E8F2EA1322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263195" y="4092815"/>
            <a:ext cx="2501979" cy="302838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B3C69BB-37E7-D162-15C6-7746F4D862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376302" y="969718"/>
            <a:ext cx="292526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33C3319-BF36-0C6A-5F62-487476CF39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20" y="1904672"/>
            <a:ext cx="6858003" cy="3028376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31AD47-4184-3E43-337E-4F7E86BA2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525" y="1719020"/>
            <a:ext cx="2649314" cy="2501980"/>
          </a:xfrm>
        </p:spPr>
        <p:txBody>
          <a:bodyPr anchor="b">
            <a:normAutofit fontScale="90000"/>
          </a:bodyPr>
          <a:lstStyle/>
          <a:p>
            <a:pPr algn="r"/>
            <a:r>
              <a:rPr lang="ru-RU" sz="3200" dirty="0">
                <a:solidFill>
                  <a:srgbClr val="FFFFFF"/>
                </a:solidFill>
              </a:rPr>
              <a:t>ИИ/МО на всём протяжении статистической цепочки создания ценности</a:t>
            </a:r>
            <a:endParaRPr lang="en-US" sz="3200" dirty="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F0AC26-5B76-52EF-FAC3-0A9C7C9971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28370" y="10139"/>
            <a:ext cx="6042893" cy="3577540"/>
          </a:xfrm>
        </p:spPr>
        <p:txBody>
          <a:bodyPr anchor="ctr">
            <a:normAutofit fontScale="85000" lnSpcReduction="20000"/>
          </a:bodyPr>
          <a:lstStyle/>
          <a:p>
            <a:pPr lvl="0"/>
            <a:r>
              <a:rPr lang="ru-RU" dirty="0"/>
              <a:t>ИИ/МО автоматизируют кодирование, классификацию и проверку данных.</a:t>
            </a:r>
          </a:p>
          <a:p>
            <a:pPr lvl="0"/>
            <a:r>
              <a:rPr lang="ru-RU" dirty="0"/>
              <a:t>ИИ-агенты помогают пользователям как при производстве данных, так и при их распространении.</a:t>
            </a:r>
          </a:p>
          <a:p>
            <a:pPr lvl="0"/>
            <a:r>
              <a:rPr lang="ru-RU" dirty="0"/>
              <a:t>Готовность к ИИ: обеспечение того, чтобы данные НСО были надёжными и доступными в публичном пространстве.</a:t>
            </a:r>
            <a:endParaRPr lang="en-US" sz="1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4C95E1D-432B-35F9-9D11-5ACA6F61472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431" t="4354" r="5001" b="12196"/>
          <a:stretch>
            <a:fillRect/>
          </a:stretch>
        </p:blipFill>
        <p:spPr>
          <a:xfrm>
            <a:off x="3546297" y="3586254"/>
            <a:ext cx="5007033" cy="318107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2F08A58-9A5C-4597-94B3-6E732ACAA2AD}"/>
              </a:ext>
            </a:extLst>
          </p:cNvPr>
          <p:cNvSpPr txBox="1"/>
          <p:nvPr/>
        </p:nvSpPr>
        <p:spPr>
          <a:xfrm>
            <a:off x="3544011" y="3597818"/>
            <a:ext cx="5007033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800" dirty="0"/>
              <a:t>ИИ/МО на всём протяжении статистической цепочки создания ценности</a:t>
            </a: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5499AA-C7A1-4403-88BE-507BE07B3BFF}"/>
              </a:ext>
            </a:extLst>
          </p:cNvPr>
          <p:cNvSpPr txBox="1"/>
          <p:nvPr/>
        </p:nvSpPr>
        <p:spPr>
          <a:xfrm>
            <a:off x="3710037" y="5398019"/>
            <a:ext cx="771365" cy="21544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800" dirty="0"/>
              <a:t>кодирование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DA1667-0B04-490B-BCEC-C1D1C02093E4}"/>
              </a:ext>
            </a:extLst>
          </p:cNvPr>
          <p:cNvSpPr txBox="1"/>
          <p:nvPr/>
        </p:nvSpPr>
        <p:spPr>
          <a:xfrm>
            <a:off x="4791820" y="5382059"/>
            <a:ext cx="1255707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100" dirty="0"/>
              <a:t>классификация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C977A22-874C-442B-973E-333CDF48F771}"/>
              </a:ext>
            </a:extLst>
          </p:cNvPr>
          <p:cNvSpPr txBox="1"/>
          <p:nvPr/>
        </p:nvSpPr>
        <p:spPr>
          <a:xfrm>
            <a:off x="6202838" y="5382984"/>
            <a:ext cx="957240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100" dirty="0"/>
              <a:t>Валидация </a:t>
            </a:r>
          </a:p>
          <a:p>
            <a:pPr algn="ctr"/>
            <a:r>
              <a:rPr lang="ru-RU" sz="1100" dirty="0"/>
              <a:t>данных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71245B8-404F-4D58-B384-953699720719}"/>
              </a:ext>
            </a:extLst>
          </p:cNvPr>
          <p:cNvSpPr txBox="1"/>
          <p:nvPr/>
        </p:nvSpPr>
        <p:spPr>
          <a:xfrm>
            <a:off x="7160078" y="5398019"/>
            <a:ext cx="1402948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/>
              <a:t>Передача результатов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70CEF50-BEF1-4310-A9D0-B1F64DC3884E}"/>
              </a:ext>
            </a:extLst>
          </p:cNvPr>
          <p:cNvSpPr txBox="1"/>
          <p:nvPr/>
        </p:nvSpPr>
        <p:spPr>
          <a:xfrm>
            <a:off x="7385484" y="5901023"/>
            <a:ext cx="804378" cy="484748"/>
          </a:xfrm>
          <a:prstGeom prst="rect">
            <a:avLst/>
          </a:prstGeom>
          <a:solidFill>
            <a:srgbClr val="BFDC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850" dirty="0" err="1"/>
              <a:t>Готовн</a:t>
            </a:r>
            <a:endParaRPr lang="ru-RU" sz="850" dirty="0"/>
          </a:p>
          <a:p>
            <a:pPr algn="ctr"/>
            <a:r>
              <a:rPr lang="ru-RU" sz="850" dirty="0"/>
              <a:t>ость </a:t>
            </a:r>
          </a:p>
          <a:p>
            <a:pPr algn="ctr"/>
            <a:r>
              <a:rPr lang="ru-RU" sz="850" dirty="0"/>
              <a:t>ИИ</a:t>
            </a:r>
          </a:p>
        </p:txBody>
      </p:sp>
    </p:spTree>
    <p:extLst>
      <p:ext uri="{BB962C8B-B14F-4D97-AF65-F5344CB8AC3E}">
        <p14:creationId xmlns:p14="http://schemas.microsoft.com/office/powerpoint/2010/main" val="25645243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F854ED3-0C74-155A-99B9-813E9D5B6F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9FAF9C3-C335-7F62-9FA9-F759EEDF0F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ED7D333-DF83-C806-9D52-6362C8E3E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7EE6D0B-01F6-8FD2-51C0-E00C6FB8E6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3" y="1914812"/>
            <a:ext cx="6858000" cy="3028377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912E5D5-4319-CFB5-C63A-28162B059A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4" y="1924949"/>
            <a:ext cx="6857999" cy="302837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744DD12-EC4B-4C49-D26C-EE620AEF29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263195" y="4092815"/>
            <a:ext cx="2501979" cy="302838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05264EA3-3A4B-C8D3-D94A-337690E436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376302" y="969718"/>
            <a:ext cx="292526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EBD27DF-A7A2-73DE-DB64-53176F3A12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20" y="1904672"/>
            <a:ext cx="6858003" cy="3028376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F811B8-6369-5BF1-2069-196B54005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041" y="1397958"/>
            <a:ext cx="2678329" cy="2501980"/>
          </a:xfrm>
        </p:spPr>
        <p:txBody>
          <a:bodyPr anchor="b">
            <a:normAutofit fontScale="90000"/>
          </a:bodyPr>
          <a:lstStyle/>
          <a:p>
            <a:pPr algn="r"/>
            <a:r>
              <a:rPr lang="ru-RU" sz="3200" dirty="0">
                <a:solidFill>
                  <a:srgbClr val="FFFFFF"/>
                </a:solidFill>
              </a:rPr>
              <a:t>Будущие направления для применения ИИ/МО в НСО</a:t>
            </a:r>
            <a:endParaRPr lang="en-US" sz="3200" dirty="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70CF73-5558-EBBD-4F06-CB4B2D3A00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70384" y="24234"/>
            <a:ext cx="6042893" cy="3439138"/>
          </a:xfrm>
        </p:spPr>
        <p:txBody>
          <a:bodyPr anchor="ctr">
            <a:normAutofit fontScale="85000" lnSpcReduction="20000"/>
          </a:bodyPr>
          <a:lstStyle/>
          <a:p>
            <a:pPr lvl="0"/>
            <a:r>
              <a:rPr lang="ru-RU" dirty="0"/>
              <a:t>Международное сотрудничество (например, ООН, ЕЭК ООН, BSTN, </a:t>
            </a:r>
            <a:r>
              <a:rPr lang="ru-RU" dirty="0" err="1"/>
              <a:t>Статком</a:t>
            </a:r>
            <a:r>
              <a:rPr lang="ru-RU" dirty="0"/>
              <a:t> СНГ).</a:t>
            </a:r>
          </a:p>
          <a:p>
            <a:pPr lvl="0"/>
            <a:r>
              <a:rPr lang="ru-RU" dirty="0"/>
              <a:t>Разработка рамок обеспечения качества и этических принципов для применения ИИ в статистике.</a:t>
            </a:r>
          </a:p>
          <a:p>
            <a:pPr lvl="0"/>
            <a:r>
              <a:rPr lang="ru-RU" dirty="0"/>
              <a:t>Укрепление позиции данных НСО как надёжного источника в условиях информационной перегрузки.</a:t>
            </a:r>
            <a:endParaRPr lang="en-US" sz="1600" dirty="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0A764403-531D-4D9E-F763-78E965A6C8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3567" y="3395324"/>
            <a:ext cx="6096528" cy="34384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400CE63-8D99-4E82-A084-ABA49E0E24B9}"/>
              </a:ext>
            </a:extLst>
          </p:cNvPr>
          <p:cNvSpPr txBox="1"/>
          <p:nvPr/>
        </p:nvSpPr>
        <p:spPr>
          <a:xfrm>
            <a:off x="4546812" y="4871570"/>
            <a:ext cx="1053494" cy="55399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ru-RU" sz="1000" dirty="0"/>
              <a:t>Организация </a:t>
            </a:r>
          </a:p>
          <a:p>
            <a:pPr algn="ctr"/>
            <a:r>
              <a:rPr lang="ru-RU" sz="1000" dirty="0"/>
              <a:t>Объединенных </a:t>
            </a:r>
          </a:p>
          <a:p>
            <a:pPr algn="ctr"/>
            <a:r>
              <a:rPr lang="ru-RU" sz="1000" dirty="0"/>
              <a:t>Наций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187AB8-5414-44B0-A87A-F26F822DC9C0}"/>
              </a:ext>
            </a:extLst>
          </p:cNvPr>
          <p:cNvSpPr txBox="1"/>
          <p:nvPr/>
        </p:nvSpPr>
        <p:spPr>
          <a:xfrm>
            <a:off x="6344239" y="3986684"/>
            <a:ext cx="105028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ЕЭК ООН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C0A6FF7-53D6-4FB4-8558-6495B5B40F71}"/>
              </a:ext>
            </a:extLst>
          </p:cNvPr>
          <p:cNvSpPr txBox="1"/>
          <p:nvPr/>
        </p:nvSpPr>
        <p:spPr>
          <a:xfrm>
            <a:off x="6964761" y="4366158"/>
            <a:ext cx="859531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1000" dirty="0" err="1"/>
              <a:t>Статком</a:t>
            </a:r>
            <a:r>
              <a:rPr lang="ru-RU" sz="1000" dirty="0"/>
              <a:t> СНГ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BA26098-7B77-4220-8B5F-1B940EEF27E2}"/>
              </a:ext>
            </a:extLst>
          </p:cNvPr>
          <p:cNvSpPr txBox="1"/>
          <p:nvPr/>
        </p:nvSpPr>
        <p:spPr>
          <a:xfrm>
            <a:off x="7079962" y="5500276"/>
            <a:ext cx="479618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ru-RU" sz="1000" dirty="0"/>
              <a:t>ИИ</a:t>
            </a:r>
          </a:p>
          <a:p>
            <a:pPr algn="ctr"/>
            <a:r>
              <a:rPr lang="ru-RU" sz="1000" dirty="0"/>
              <a:t>этика</a:t>
            </a:r>
          </a:p>
        </p:txBody>
      </p:sp>
    </p:spTree>
    <p:extLst>
      <p:ext uri="{BB962C8B-B14F-4D97-AF65-F5344CB8AC3E}">
        <p14:creationId xmlns:p14="http://schemas.microsoft.com/office/powerpoint/2010/main" val="20215012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3" y="1914812"/>
            <a:ext cx="6858000" cy="3028377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4" y="1924949"/>
            <a:ext cx="6857999" cy="302837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263195" y="4092815"/>
            <a:ext cx="2501979" cy="302838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376302" y="969718"/>
            <a:ext cx="292526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20" y="1904672"/>
            <a:ext cx="6858003" cy="3028376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54448" y="1725112"/>
            <a:ext cx="3064048" cy="2080770"/>
          </a:xfrm>
        </p:spPr>
        <p:txBody>
          <a:bodyPr anchor="b">
            <a:normAutofit/>
          </a:bodyPr>
          <a:lstStyle/>
          <a:p>
            <a:pPr algn="r"/>
            <a:r>
              <a:rPr lang="ru-RU" sz="3200" dirty="0">
                <a:solidFill>
                  <a:srgbClr val="FFFFFF"/>
                </a:solidFill>
              </a:rPr>
              <a:t>Вызовы и извлечённые уроки</a:t>
            </a:r>
            <a:endParaRPr lang="en-US" sz="3200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09600" y="-36337"/>
            <a:ext cx="6082572" cy="4213822"/>
          </a:xfrm>
        </p:spPr>
        <p:txBody>
          <a:bodyPr anchor="ctr">
            <a:normAutofit/>
          </a:bodyPr>
          <a:lstStyle/>
          <a:p>
            <a:pPr lvl="0"/>
            <a:r>
              <a:rPr lang="ru-RU" dirty="0"/>
              <a:t>Проблемы качества данных и их интеграции.</a:t>
            </a:r>
          </a:p>
          <a:p>
            <a:pPr lvl="0"/>
            <a:r>
              <a:rPr lang="ru-RU" dirty="0"/>
              <a:t>Высокие технические требования к обучению моделей ИИ/МО.</a:t>
            </a:r>
          </a:p>
          <a:p>
            <a:pPr lvl="0"/>
            <a:r>
              <a:rPr lang="ru-RU" dirty="0"/>
              <a:t>Важность обратной связи от пользователей и непрерывного обучения.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0C0E6C-20CC-2D20-7F54-9833F4E5718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8269" b="20319"/>
          <a:stretch>
            <a:fillRect/>
          </a:stretch>
        </p:blipFill>
        <p:spPr>
          <a:xfrm>
            <a:off x="3032936" y="4295558"/>
            <a:ext cx="6111063" cy="250197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9B19BC3-B7E8-4A64-B6F2-41CEB1314E4F}"/>
              </a:ext>
            </a:extLst>
          </p:cNvPr>
          <p:cNvSpPr txBox="1"/>
          <p:nvPr/>
        </p:nvSpPr>
        <p:spPr>
          <a:xfrm>
            <a:off x="3214540" y="5571241"/>
            <a:ext cx="1244338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000" dirty="0"/>
              <a:t>Вовлеченность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C2347BE-9FF9-4602-B1E1-3F9E2D159275}"/>
              </a:ext>
            </a:extLst>
          </p:cNvPr>
          <p:cNvSpPr txBox="1"/>
          <p:nvPr/>
        </p:nvSpPr>
        <p:spPr>
          <a:xfrm>
            <a:off x="4572000" y="5571241"/>
            <a:ext cx="1244338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dirty="0"/>
              <a:t>Участие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6F5532E-CA07-425C-AD23-7541711B00BF}"/>
              </a:ext>
            </a:extLst>
          </p:cNvPr>
          <p:cNvSpPr txBox="1"/>
          <p:nvPr/>
        </p:nvSpPr>
        <p:spPr>
          <a:xfrm>
            <a:off x="5797808" y="5571241"/>
            <a:ext cx="1027845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ru-RU" sz="1000" dirty="0"/>
              <a:t>Обратная связь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B7C4E17-2C9C-47F4-9BFF-40F7A34B32CB}"/>
              </a:ext>
            </a:extLst>
          </p:cNvPr>
          <p:cNvSpPr txBox="1"/>
          <p:nvPr/>
        </p:nvSpPr>
        <p:spPr>
          <a:xfrm>
            <a:off x="6825653" y="5571241"/>
            <a:ext cx="857192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dirty="0" err="1"/>
              <a:t>Коллабо</a:t>
            </a:r>
            <a:r>
              <a:rPr lang="ru-RU" sz="1000" dirty="0"/>
              <a:t>-</a:t>
            </a:r>
          </a:p>
          <a:p>
            <a:pPr algn="ctr"/>
            <a:r>
              <a:rPr lang="ru-RU" sz="1000" dirty="0"/>
              <a:t>рации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9494BF7-47BB-4757-A7DE-A91CA84612F3}"/>
              </a:ext>
            </a:extLst>
          </p:cNvPr>
          <p:cNvSpPr txBox="1"/>
          <p:nvPr/>
        </p:nvSpPr>
        <p:spPr>
          <a:xfrm>
            <a:off x="7670160" y="5556901"/>
            <a:ext cx="1234912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Инновации и улучшения</a:t>
            </a:r>
          </a:p>
          <a:p>
            <a:pPr algn="ctr"/>
            <a:endParaRPr lang="ru-RU" sz="1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3939962-6ef5-48c8-84c3-1cd54b68ceec">
      <Terms xmlns="http://schemas.microsoft.com/office/infopath/2007/PartnerControls"/>
    </lcf76f155ced4ddcb4097134ff3c332f>
    <TaxCatchAll xmlns="d0ddb05b-3a45-4607-a32d-f46e9a7ab930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3E6494AB522514E9BDB838EC39BD8A3" ma:contentTypeVersion="12" ma:contentTypeDescription="Create a new document." ma:contentTypeScope="" ma:versionID="cd64108810cb6d72b71a8118451cdbd9">
  <xsd:schema xmlns:xsd="http://www.w3.org/2001/XMLSchema" xmlns:xs="http://www.w3.org/2001/XMLSchema" xmlns:p="http://schemas.microsoft.com/office/2006/metadata/properties" xmlns:ns2="f3939962-6ef5-48c8-84c3-1cd54b68ceec" xmlns:ns3="d0ddb05b-3a45-4607-a32d-f46e9a7ab930" targetNamespace="http://schemas.microsoft.com/office/2006/metadata/properties" ma:root="true" ma:fieldsID="9652631501f3432a0e3d933b76239d5a" ns2:_="" ns3:_="">
    <xsd:import namespace="f3939962-6ef5-48c8-84c3-1cd54b68ceec"/>
    <xsd:import namespace="d0ddb05b-3a45-4607-a32d-f46e9a7ab93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939962-6ef5-48c8-84c3-1cd54b68ce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b161e1d3-8d12-41ad-bd3e-b899fd7e5f7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0ddb05b-3a45-4607-a32d-f46e9a7ab93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25860cf4-db47-4351-b8dd-985b1bb2892a}" ma:internalName="TaxCatchAll" ma:showField="CatchAllData" ma:web="d0ddb05b-3a45-4607-a32d-f46e9a7ab93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80E4BE6-18A2-44AA-AD6C-E1BB01FD781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9D3DA7B-2138-4C86-A559-3FED5C1452F1}">
  <ds:schemaRefs>
    <ds:schemaRef ds:uri="f3939962-6ef5-48c8-84c3-1cd54b68ceec"/>
    <ds:schemaRef ds:uri="http://purl.org/dc/elements/1.1/"/>
    <ds:schemaRef ds:uri="http://schemas.microsoft.com/office/2006/documentManagement/types"/>
    <ds:schemaRef ds:uri="d0ddb05b-3a45-4607-a32d-f46e9a7ab930"/>
    <ds:schemaRef ds:uri="http://schemas.microsoft.com/office/2006/metadata/properties"/>
    <ds:schemaRef ds:uri="http://purl.org/dc/terms/"/>
    <ds:schemaRef ds:uri="http://www.w3.org/XML/1998/namespace"/>
    <ds:schemaRef ds:uri="http://purl.org/dc/dcmitype/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2F61C151-FFFB-4231-803D-39E9965F45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3939962-6ef5-48c8-84c3-1cd54b68ceec"/>
    <ds:schemaRef ds:uri="d0ddb05b-3a45-4607-a32d-f46e9a7ab9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3714</TotalTime>
  <Words>745</Words>
  <Application>Microsoft Office PowerPoint</Application>
  <PresentationFormat>Экран (4:3)</PresentationFormat>
  <Paragraphs>110</Paragraphs>
  <Slides>10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Aptos</vt:lpstr>
      <vt:lpstr>Arial</vt:lpstr>
      <vt:lpstr>Calibri</vt:lpstr>
      <vt:lpstr>Office Theme</vt:lpstr>
      <vt:lpstr>Презентация PowerPoint</vt:lpstr>
      <vt:lpstr> ИИ и машинное обучение в официальной статистике</vt:lpstr>
      <vt:lpstr>Пример использования 1: Агент ИИ на портале IST</vt:lpstr>
      <vt:lpstr>Пример использования 2: Цифровая перепись</vt:lpstr>
      <vt:lpstr>Пример использования 3: DMSS (1/2)</vt:lpstr>
      <vt:lpstr>Пример использования 3: DMSS (2/2)</vt:lpstr>
      <vt:lpstr>ИИ/МО на всём протяжении статистической цепочки создания ценности</vt:lpstr>
      <vt:lpstr>Будущие направления для применения ИИ/МО в НСО</vt:lpstr>
      <vt:lpstr>Вызовы и извлечённые уроки</vt:lpstr>
      <vt:lpstr>Спасибо – Давайте продолжать развиваться вместе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Nikola Orlic</dc:creator>
  <cp:keywords/>
  <dc:description>generated using python-pptx</dc:description>
  <cp:lastModifiedBy>Aisulu</cp:lastModifiedBy>
  <cp:revision>158</cp:revision>
  <dcterms:created xsi:type="dcterms:W3CDTF">2013-01-27T09:14:16Z</dcterms:created>
  <dcterms:modified xsi:type="dcterms:W3CDTF">2025-11-05T08:47:31Z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0x01010093E6494AB522514E9BDB838EC39BD8A3</vt:lpwstr>
  </property>
  <property fmtid="{D5CDD505-2E9C-101B-9397-08002B2CF9AE}" pid="3" name="MediaServiceImageTags">
    <vt:lpwstr/>
  </property>
</Properties>
</file>